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78" r:id="rId4"/>
    <p:sldId id="279" r:id="rId5"/>
    <p:sldId id="258" r:id="rId6"/>
    <p:sldId id="287" r:id="rId7"/>
    <p:sldId id="280" r:id="rId8"/>
    <p:sldId id="281" r:id="rId9"/>
    <p:sldId id="282" r:id="rId10"/>
    <p:sldId id="288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93" r:id="rId20"/>
    <p:sldId id="29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164" autoAdjust="0"/>
  </p:normalViewPr>
  <p:slideViewPr>
    <p:cSldViewPr snapToGrid="0">
      <p:cViewPr varScale="1">
        <p:scale>
          <a:sx n="46" d="100"/>
          <a:sy n="46" d="100"/>
        </p:scale>
        <p:origin x="54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Motorer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DC motorer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en-US" dirty="0"/>
            <a:t>Servo </a:t>
          </a:r>
          <a:r>
            <a:rPr lang="en-US" dirty="0" err="1"/>
            <a:t>motorer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en-US" dirty="0"/>
            <a:t>Displays</a:t>
          </a:r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en-US" dirty="0"/>
            <a:t>LCD Displays</a:t>
          </a:r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DC motor driver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</a:t>
          </a:r>
          <a:r>
            <a:rPr lang="da-DK" noProof="0" dirty="0" err="1"/>
            <a:t>Servo</a:t>
          </a:r>
          <a:r>
            <a:rPr lang="da-DK" noProof="0" dirty="0"/>
            <a:t>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Stepper </a:t>
          </a:r>
          <a:r>
            <a:rPr lang="da-DK" noProof="0" dirty="0" err="1"/>
            <a:t>driving</a:t>
          </a:r>
          <a:endParaRPr lang="da-DK" noProof="0" dirty="0"/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8359E4DB-2DDD-480D-A21B-7AF209AE19B0}">
      <dgm:prSet/>
      <dgm:spPr/>
      <dgm:t>
        <a:bodyPr/>
        <a:lstStyle/>
        <a:p>
          <a:r>
            <a:rPr lang="en-US" dirty="0"/>
            <a:t>Stepper </a:t>
          </a:r>
          <a:r>
            <a:rPr lang="en-US" dirty="0" err="1"/>
            <a:t>motorer</a:t>
          </a:r>
          <a:endParaRPr lang="en-US" dirty="0"/>
        </a:p>
      </dgm:t>
    </dgm:pt>
    <dgm:pt modelId="{CE6B0425-D6D4-4EBC-94F6-98C0186ECEC2}" type="parTrans" cxnId="{E71197EC-9600-48C1-AB2C-982CD3EFF6CF}">
      <dgm:prSet/>
      <dgm:spPr/>
      <dgm:t>
        <a:bodyPr/>
        <a:lstStyle/>
        <a:p>
          <a:endParaRPr lang="da-DK"/>
        </a:p>
      </dgm:t>
    </dgm:pt>
    <dgm:pt modelId="{5C73D53C-5685-48FE-9115-375014E5CDBF}" type="sibTrans" cxnId="{E71197EC-9600-48C1-AB2C-982CD3EFF6CF}">
      <dgm:prSet/>
      <dgm:spPr/>
      <dgm:t>
        <a:bodyPr/>
        <a:lstStyle/>
        <a:p>
          <a:endParaRPr lang="da-DK"/>
        </a:p>
      </dgm:t>
    </dgm:pt>
    <dgm:pt modelId="{E58E3B3A-0AC5-448F-B254-63F96BFE4128}">
      <dgm:prSet/>
      <dgm:spPr/>
      <dgm:t>
        <a:bodyPr/>
        <a:lstStyle/>
        <a:p>
          <a:r>
            <a:rPr lang="en-US" dirty="0"/>
            <a:t>7-segment displays</a:t>
          </a:r>
        </a:p>
      </dgm:t>
    </dgm:pt>
    <dgm:pt modelId="{524152B0-3947-4612-A8C8-C8B26CB402DC}" type="parTrans" cxnId="{A8BF0C1C-5A4D-4493-824C-7F704A7C1ACF}">
      <dgm:prSet/>
      <dgm:spPr/>
      <dgm:t>
        <a:bodyPr/>
        <a:lstStyle/>
        <a:p>
          <a:endParaRPr lang="da-DK"/>
        </a:p>
      </dgm:t>
    </dgm:pt>
    <dgm:pt modelId="{CE6D77F2-DA89-4B77-9573-83D33BDEE845}" type="sibTrans" cxnId="{A8BF0C1C-5A4D-4493-824C-7F704A7C1ACF}">
      <dgm:prSet/>
      <dgm:spPr/>
      <dgm:t>
        <a:bodyPr/>
        <a:lstStyle/>
        <a:p>
          <a:endParaRPr lang="da-DK"/>
        </a:p>
      </dgm:t>
    </dgm:pt>
    <dgm:pt modelId="{6F0E7BBF-13ED-4519-9BE7-06923183FC45}">
      <dgm:prSet/>
      <dgm:spPr/>
      <dgm:t>
        <a:bodyPr/>
        <a:lstStyle/>
        <a:p>
          <a:r>
            <a:rPr lang="en-US" dirty="0"/>
            <a:t>8x8 LED matrix</a:t>
          </a:r>
        </a:p>
      </dgm:t>
    </dgm:pt>
    <dgm:pt modelId="{25215E02-0BC8-4C2A-A4F7-C6BEC99AB935}" type="parTrans" cxnId="{607A03BF-D4BC-4881-BD05-99F382C3907B}">
      <dgm:prSet/>
      <dgm:spPr/>
      <dgm:t>
        <a:bodyPr/>
        <a:lstStyle/>
        <a:p>
          <a:endParaRPr lang="da-DK"/>
        </a:p>
      </dgm:t>
    </dgm:pt>
    <dgm:pt modelId="{811BFB1B-A0E5-4A15-A973-ED62F3194280}" type="sibTrans" cxnId="{607A03BF-D4BC-4881-BD05-99F382C3907B}">
      <dgm:prSet/>
      <dgm:spPr/>
      <dgm:t>
        <a:bodyPr/>
        <a:lstStyle/>
        <a:p>
          <a:endParaRPr lang="da-DK"/>
        </a:p>
      </dgm:t>
    </dgm:pt>
    <dgm:pt modelId="{73A15128-614D-410C-945E-22816A102354}">
      <dgm:prSet/>
      <dgm:spPr/>
      <dgm:t>
        <a:bodyPr/>
        <a:lstStyle/>
        <a:p>
          <a:r>
            <a:rPr lang="da-DK" noProof="0" dirty="0"/>
            <a:t>4 – LCD </a:t>
          </a:r>
          <a:r>
            <a:rPr lang="da-DK" noProof="0" dirty="0" err="1"/>
            <a:t>printing</a:t>
          </a:r>
          <a:endParaRPr lang="da-DK" noProof="0" dirty="0"/>
        </a:p>
      </dgm:t>
    </dgm:pt>
    <dgm:pt modelId="{1A2BEBDD-4A3D-41E2-A454-071E7EE2CCBC}" type="parTrans" cxnId="{58B6AE54-9001-4F3F-BB6B-6BB0DF09739C}">
      <dgm:prSet/>
      <dgm:spPr/>
      <dgm:t>
        <a:bodyPr/>
        <a:lstStyle/>
        <a:p>
          <a:endParaRPr lang="da-DK"/>
        </a:p>
      </dgm:t>
    </dgm:pt>
    <dgm:pt modelId="{96D59A53-A304-4A12-A724-CFDDAC631C90}" type="sibTrans" cxnId="{58B6AE54-9001-4F3F-BB6B-6BB0DF09739C}">
      <dgm:prSet/>
      <dgm:spPr/>
      <dgm:t>
        <a:bodyPr/>
        <a:lstStyle/>
        <a:p>
          <a:endParaRPr lang="da-DK"/>
        </a:p>
      </dgm:t>
    </dgm:pt>
    <dgm:pt modelId="{E06E01F3-EB12-48F2-A0C6-65A8D0369357}">
      <dgm:prSet/>
      <dgm:spPr/>
      <dgm:t>
        <a:bodyPr/>
        <a:lstStyle/>
        <a:p>
          <a:r>
            <a:rPr lang="da-DK" noProof="0" dirty="0"/>
            <a:t>5 – 7-Segment display</a:t>
          </a:r>
        </a:p>
      </dgm:t>
    </dgm:pt>
    <dgm:pt modelId="{C3F1FDCD-7815-4E52-BDDA-4392616E13B9}" type="parTrans" cxnId="{7018D090-F5C1-4622-986C-FD5EA7FEFD77}">
      <dgm:prSet/>
      <dgm:spPr/>
      <dgm:t>
        <a:bodyPr/>
        <a:lstStyle/>
        <a:p>
          <a:endParaRPr lang="da-DK"/>
        </a:p>
      </dgm:t>
    </dgm:pt>
    <dgm:pt modelId="{69EA2627-919B-4B86-A9FA-4A015FC0741F}" type="sibTrans" cxnId="{7018D090-F5C1-4622-986C-FD5EA7FEFD7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76921B10-BFF7-435C-A69B-F077FDACCC91}" type="presOf" srcId="{E58E3B3A-0AC5-448F-B254-63F96BFE4128}" destId="{563E3DDE-D9FC-4643-B5A8-CA94553B419A}" srcOrd="0" destOrd="1" presId="urn:microsoft.com/office/officeart/2005/8/layout/chevron1"/>
    <dgm:cxn modelId="{C56A1618-EFA5-4F48-9C72-CD9B33E8A5B8}" type="presOf" srcId="{73A15128-614D-410C-945E-22816A102354}" destId="{F391D236-0400-4FFF-849E-C7812934CBC6}" srcOrd="0" destOrd="3" presId="urn:microsoft.com/office/officeart/2005/8/layout/chevron1"/>
    <dgm:cxn modelId="{A8BF0C1C-5A4D-4493-824C-7F704A7C1ACF}" srcId="{65B4844F-1747-4E98-9172-74573F3224C0}" destId="{E58E3B3A-0AC5-448F-B254-63F96BFE4128}" srcOrd="1" destOrd="0" parTransId="{524152B0-3947-4612-A8C8-C8B26CB402DC}" sibTransId="{CE6D77F2-DA89-4B77-9573-83D33BDEE845}"/>
    <dgm:cxn modelId="{D994B421-B054-4143-A511-BC249DEB11BA}" type="presOf" srcId="{E06E01F3-EB12-48F2-A0C6-65A8D0369357}" destId="{F391D236-0400-4FFF-849E-C7812934CBC6}" srcOrd="0" destOrd="4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58B6AE54-9001-4F3F-BB6B-6BB0DF09739C}" srcId="{184038E1-A9AC-4AC0-A314-29D8CF858AAF}" destId="{73A15128-614D-410C-945E-22816A102354}" srcOrd="3" destOrd="0" parTransId="{1A2BEBDD-4A3D-41E2-A454-071E7EE2CCBC}" sibTransId="{96D59A53-A304-4A12-A724-CFDDAC631C90}"/>
    <dgm:cxn modelId="{E4261C57-E4E2-4279-863D-8AA94B7CCF04}" type="presOf" srcId="{56668F02-646C-4B92-BE9C-E8735755C80C}" destId="{063DD1D8-EB72-4B8C-87BC-6D754C75CDB4}" srcOrd="0" destOrd="1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7018D090-F5C1-4622-986C-FD5EA7FEFD77}" srcId="{184038E1-A9AC-4AC0-A314-29D8CF858AAF}" destId="{E06E01F3-EB12-48F2-A0C6-65A8D0369357}" srcOrd="4" destOrd="0" parTransId="{C3F1FDCD-7815-4E52-BDDA-4392616E13B9}" sibTransId="{69EA2627-919B-4B86-A9FA-4A015FC0741F}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607A03BF-D4BC-4881-BD05-99F382C3907B}" srcId="{65B4844F-1747-4E98-9172-74573F3224C0}" destId="{6F0E7BBF-13ED-4519-9BE7-06923183FC45}" srcOrd="2" destOrd="0" parTransId="{25215E02-0BC8-4C2A-A4F7-C6BEC99AB935}" sibTransId="{811BFB1B-A0E5-4A15-A973-ED62F3194280}"/>
    <dgm:cxn modelId="{4572C1C7-8FBB-4BC3-8DBF-400D99451D82}" type="presOf" srcId="{8359E4DB-2DDD-480D-A21B-7AF209AE19B0}" destId="{063DD1D8-EB72-4B8C-87BC-6D754C75CDB4}" srcOrd="0" destOrd="2" presId="urn:microsoft.com/office/officeart/2005/8/layout/chevron1"/>
    <dgm:cxn modelId="{EA1328CE-0724-4BC0-91E1-A1C14FDA3011}" type="presOf" srcId="{6F0E7BBF-13ED-4519-9BE7-06923183FC45}" destId="{563E3DDE-D9FC-4643-B5A8-CA94553B419A}" srcOrd="0" destOrd="2" presId="urn:microsoft.com/office/officeart/2005/8/layout/chevron1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1" destOrd="0" parTransId="{D7A02332-2F51-4B38-9422-D5FA784F1274}" sibTransId="{A7AB2D2E-DAAA-4DF0-8FC7-2E1CB00DA23D}"/>
    <dgm:cxn modelId="{E71197EC-9600-48C1-AB2C-982CD3EFF6CF}" srcId="{0245BDD7-E00D-4CF3-AB8F-F11FAF0FE3A6}" destId="{8359E4DB-2DDD-480D-A21B-7AF209AE19B0}" srcOrd="2" destOrd="0" parTransId="{CE6B0425-D6D4-4EBC-94F6-98C0186ECEC2}" sibTransId="{5C73D53C-5685-48FE-9115-375014E5CDBF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86856"/>
          <a:ext cx="344388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Motorer</a:t>
          </a:r>
          <a:endParaRPr lang="en-US" sz="2200" kern="1200" dirty="0"/>
        </a:p>
      </dsp:txBody>
      <dsp:txXfrm>
        <a:off x="597175" y="186856"/>
        <a:ext cx="2255882" cy="1188000"/>
      </dsp:txXfrm>
    </dsp:sp>
    <dsp:sp modelId="{063DD1D8-EB72-4B8C-87BC-6D754C75CDB4}">
      <dsp:nvSpPr>
        <dsp:cNvPr id="0" name=""/>
        <dsp:cNvSpPr/>
      </dsp:nvSpPr>
      <dsp:spPr>
        <a:xfrm>
          <a:off x="3175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DC 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Servo </a:t>
          </a:r>
          <a:r>
            <a:rPr lang="en-US" sz="2200" kern="1200" dirty="0" err="1"/>
            <a:t>motorer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Stepper </a:t>
          </a:r>
          <a:r>
            <a:rPr lang="en-US" sz="2200" kern="1200" dirty="0" err="1"/>
            <a:t>motorer</a:t>
          </a:r>
          <a:endParaRPr lang="en-US" sz="2200" kern="1200" dirty="0"/>
        </a:p>
      </dsp:txBody>
      <dsp:txXfrm>
        <a:off x="3175" y="1523356"/>
        <a:ext cx="2755106" cy="1831500"/>
      </dsp:txXfrm>
    </dsp:sp>
    <dsp:sp modelId="{BD27D803-490F-429F-9CC8-7FA51142BEF0}">
      <dsp:nvSpPr>
        <dsp:cNvPr id="0" name=""/>
        <dsp:cNvSpPr/>
      </dsp:nvSpPr>
      <dsp:spPr>
        <a:xfrm>
          <a:off x="3231058" y="186856"/>
          <a:ext cx="3443882" cy="1188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Displays</a:t>
          </a:r>
        </a:p>
      </dsp:txBody>
      <dsp:txXfrm>
        <a:off x="3825058" y="186856"/>
        <a:ext cx="2255882" cy="1188000"/>
      </dsp:txXfrm>
    </dsp:sp>
    <dsp:sp modelId="{563E3DDE-D9FC-4643-B5A8-CA94553B419A}">
      <dsp:nvSpPr>
        <dsp:cNvPr id="0" name=""/>
        <dsp:cNvSpPr/>
      </dsp:nvSpPr>
      <dsp:spPr>
        <a:xfrm>
          <a:off x="3231058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LCD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7-segment displays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8x8 LED matrix</a:t>
          </a:r>
        </a:p>
      </dsp:txBody>
      <dsp:txXfrm>
        <a:off x="3231058" y="1523356"/>
        <a:ext cx="2755106" cy="1831500"/>
      </dsp:txXfrm>
    </dsp:sp>
    <dsp:sp modelId="{30BEFDF2-E395-4C1E-AE33-D12FB1BAFBA4}">
      <dsp:nvSpPr>
        <dsp:cNvPr id="0" name=""/>
        <dsp:cNvSpPr/>
      </dsp:nvSpPr>
      <dsp:spPr>
        <a:xfrm>
          <a:off x="6458941" y="186856"/>
          <a:ext cx="3443882" cy="118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noProof="0" dirty="0"/>
            <a:t>Programeksempler</a:t>
          </a:r>
        </a:p>
      </dsp:txBody>
      <dsp:txXfrm>
        <a:off x="7052941" y="186856"/>
        <a:ext cx="2255882" cy="1188000"/>
      </dsp:txXfrm>
    </dsp:sp>
    <dsp:sp modelId="{F391D236-0400-4FFF-849E-C7812934CBC6}">
      <dsp:nvSpPr>
        <dsp:cNvPr id="0" name=""/>
        <dsp:cNvSpPr/>
      </dsp:nvSpPr>
      <dsp:spPr>
        <a:xfrm>
          <a:off x="6458941" y="1523356"/>
          <a:ext cx="2755106" cy="18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1 – DC motor driver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2 – </a:t>
          </a:r>
          <a:r>
            <a:rPr lang="da-DK" sz="2200" kern="1200" noProof="0" dirty="0" err="1"/>
            <a:t>Servo</a:t>
          </a:r>
          <a:r>
            <a:rPr lang="da-DK" sz="2200" kern="1200" noProof="0" dirty="0"/>
            <a:t>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3 – Stepper </a:t>
          </a:r>
          <a:r>
            <a:rPr lang="da-DK" sz="2200" kern="1200" noProof="0" dirty="0" err="1"/>
            <a:t>driving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4 – LCD </a:t>
          </a:r>
          <a:r>
            <a:rPr lang="da-DK" sz="2200" kern="1200" noProof="0" dirty="0" err="1"/>
            <a:t>printing</a:t>
          </a:r>
          <a:endParaRPr lang="da-DK" sz="2200" kern="1200" noProof="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noProof="0" dirty="0"/>
            <a:t>5 – 7-Segment display</a:t>
          </a:r>
        </a:p>
      </dsp:txBody>
      <dsp:txXfrm>
        <a:off x="6458941" y="1523356"/>
        <a:ext cx="2755106" cy="183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09-10-2017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2 – Motorer, displays og anden output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Displays</a:t>
            </a:r>
          </a:p>
        </p:txBody>
      </p:sp>
    </p:spTree>
    <p:extLst>
      <p:ext uri="{BB962C8B-B14F-4D97-AF65-F5344CB8AC3E}">
        <p14:creationId xmlns:p14="http://schemas.microsoft.com/office/powerpoint/2010/main" val="21831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1B835-6FB9-4720-A418-1F277605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E23819-436D-41ED-95B9-8CCFFAAE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Liquid Crystal Displays</a:t>
            </a:r>
          </a:p>
          <a:p>
            <a:pPr lvl="1"/>
            <a:r>
              <a:rPr lang="da-DK" dirty="0"/>
              <a:t>Materiale i et stadie mellem flydende og krystalliseret</a:t>
            </a:r>
          </a:p>
          <a:p>
            <a:pPr lvl="1"/>
            <a:r>
              <a:rPr lang="da-DK" dirty="0"/>
              <a:t>Gennemsigtigheden ændres med spænding</a:t>
            </a:r>
          </a:p>
          <a:p>
            <a:r>
              <a:rPr lang="da-DK" dirty="0"/>
              <a:t>En matrix af prikker (Dot matrix)</a:t>
            </a:r>
          </a:p>
          <a:p>
            <a:r>
              <a:rPr lang="da-DK" dirty="0"/>
              <a:t>Vores er 16x2 tegn</a:t>
            </a:r>
          </a:p>
          <a:p>
            <a:pPr lvl="1"/>
            <a:r>
              <a:rPr lang="da-DK" dirty="0"/>
              <a:t>Hvert tegn har 7x5 prikker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D7F1F44-3D15-4C7D-8D7D-11E0F919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61" y="2741047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D0084-80B1-4390-B9DD-C9758C72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LCD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937B81-3B7F-4983-8827-076CD214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95636" cy="3541714"/>
          </a:xfrm>
        </p:spPr>
        <p:txBody>
          <a:bodyPr/>
          <a:lstStyle/>
          <a:p>
            <a:r>
              <a:rPr lang="da-DK" dirty="0" err="1"/>
              <a:t>LCD’er</a:t>
            </a:r>
            <a:r>
              <a:rPr lang="da-DK" dirty="0"/>
              <a:t> drives af en chipset på bagsiden</a:t>
            </a:r>
          </a:p>
          <a:p>
            <a:r>
              <a:rPr lang="da-DK" dirty="0"/>
              <a:t>De skal skrives til med et specifikt instruktionssæt</a:t>
            </a:r>
          </a:p>
          <a:p>
            <a:pPr lvl="1"/>
            <a:r>
              <a:rPr lang="da-DK" dirty="0"/>
              <a:t>Kan tage tid at programmere!</a:t>
            </a:r>
          </a:p>
          <a:p>
            <a:r>
              <a:rPr lang="da-DK" dirty="0"/>
              <a:t>Heldigvis sparer Arduino os for besværet</a:t>
            </a:r>
          </a:p>
          <a:p>
            <a:pPr lvl="1"/>
            <a:r>
              <a:rPr lang="da-DK" dirty="0"/>
              <a:t>Med sit </a:t>
            </a:r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</p:txBody>
      </p:sp>
      <p:pic>
        <p:nvPicPr>
          <p:cNvPr id="2050" name="Picture 2" descr="http://www.orientlcd.com/v/vspfiles/photos/AMC1602AR-B-B6WTDW-I2C-3.jpg">
            <a:extLst>
              <a:ext uri="{FF2B5EF4-FFF2-40B4-BE49-F238E27FC236}">
                <a16:creationId xmlns:a16="http://schemas.microsoft.com/office/drawing/2014/main" id="{D6B11383-99F9-4E66-BB38-005DCE13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2875" r="6508" b="25234"/>
          <a:stretch/>
        </p:blipFill>
        <p:spPr bwMode="auto">
          <a:xfrm>
            <a:off x="7266401" y="618518"/>
            <a:ext cx="40524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2098458-2E6E-45D0-996F-12390E47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" r="69951"/>
          <a:stretch/>
        </p:blipFill>
        <p:spPr>
          <a:xfrm>
            <a:off x="7795756" y="2556588"/>
            <a:ext cx="2993747" cy="40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7BD8F-37E1-4384-9D05-C196649D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7-Segment Displays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FD2D2A-327D-46C6-90C4-97BFE490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155479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7-segment displays er 8 </a:t>
            </a:r>
            <a:r>
              <a:rPr lang="da-DK" dirty="0" err="1"/>
              <a:t>LED’er</a:t>
            </a:r>
            <a:r>
              <a:rPr lang="da-DK" dirty="0"/>
              <a:t> med fælles +/-</a:t>
            </a:r>
          </a:p>
          <a:p>
            <a:r>
              <a:rPr lang="da-DK" dirty="0"/>
              <a:t>De kan drives direkte fra Arduinoens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Gennem </a:t>
            </a:r>
            <a:r>
              <a:rPr lang="da-DK" dirty="0" err="1"/>
              <a:t>formodstande</a:t>
            </a:r>
            <a:r>
              <a:rPr lang="da-DK" dirty="0"/>
              <a:t>, som normale </a:t>
            </a:r>
            <a:r>
              <a:rPr lang="da-DK" dirty="0" err="1"/>
              <a:t>LED’er</a:t>
            </a:r>
            <a:endParaRPr lang="da-DK" dirty="0"/>
          </a:p>
          <a:p>
            <a:r>
              <a:rPr lang="da-DK" dirty="0"/>
              <a:t>Eller med færre ledninger</a:t>
            </a:r>
          </a:p>
          <a:p>
            <a:pPr lvl="1"/>
            <a:r>
              <a:rPr lang="da-DK" dirty="0"/>
              <a:t>Gennem et skifteregister</a:t>
            </a:r>
          </a:p>
          <a:p>
            <a:pPr lvl="1"/>
            <a:r>
              <a:rPr lang="da-DK" dirty="0"/>
              <a:t>I har fået en 74HC595</a:t>
            </a:r>
          </a:p>
        </p:txBody>
      </p:sp>
      <p:pic>
        <p:nvPicPr>
          <p:cNvPr id="3074" name="Picture 2" descr="Image result for 7 segment display">
            <a:extLst>
              <a:ext uri="{FF2B5EF4-FFF2-40B4-BE49-F238E27FC236}">
                <a16:creationId xmlns:a16="http://schemas.microsoft.com/office/drawing/2014/main" id="{9ACE1436-0EDB-4F76-B316-51D24BB5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91" y="3590588"/>
            <a:ext cx="3836120" cy="27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90B7985-DC0B-4DDF-BBFA-9BB1B3DE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5" y="125907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97C8BCC5-EDAA-434C-8EE5-8C6F8CF2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06" y="2256655"/>
            <a:ext cx="4337159" cy="4364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18A149-5DA0-48CC-BFD5-8A79D872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Matrix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5B5A4B5-6AA8-4920-A0F6-43B81549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43752" cy="354171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En LED matrix lever op til sit navn</a:t>
            </a:r>
          </a:p>
          <a:p>
            <a:r>
              <a:rPr lang="da-DK" dirty="0"/>
              <a:t>Består af </a:t>
            </a:r>
            <a:r>
              <a:rPr lang="da-DK" dirty="0" err="1"/>
              <a:t>LED’er</a:t>
            </a:r>
            <a:r>
              <a:rPr lang="da-DK" dirty="0"/>
              <a:t> i et gittemønster</a:t>
            </a:r>
          </a:p>
          <a:p>
            <a:pPr lvl="1"/>
            <a:r>
              <a:rPr lang="da-DK" dirty="0"/>
              <a:t>Hvor hver LED kan </a:t>
            </a:r>
            <a:r>
              <a:rPr lang="da-DK" dirty="0" err="1"/>
              <a:t>adrresseres</a:t>
            </a:r>
            <a:endParaRPr lang="da-DK" dirty="0"/>
          </a:p>
          <a:p>
            <a:pPr lvl="1"/>
            <a:r>
              <a:rPr lang="da-DK" dirty="0"/>
              <a:t>Vha. koordinater, som en matrix</a:t>
            </a:r>
          </a:p>
          <a:p>
            <a:r>
              <a:rPr lang="da-DK" dirty="0"/>
              <a:t>Øjet snydes</a:t>
            </a:r>
          </a:p>
          <a:p>
            <a:pPr lvl="1"/>
            <a:r>
              <a:rPr lang="da-DK" dirty="0" err="1"/>
              <a:t>LED’erne</a:t>
            </a:r>
            <a:r>
              <a:rPr lang="da-DK" dirty="0"/>
              <a:t> </a:t>
            </a:r>
            <a:r>
              <a:rPr lang="da-DK" dirty="0" err="1"/>
              <a:t>addreseres</a:t>
            </a:r>
            <a:r>
              <a:rPr lang="da-DK" dirty="0"/>
              <a:t> hurtigere end vi kan se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Multiplexing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010780D-A3EE-43F8-A586-8F4CC9DE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58" b="9187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1814" y="25765"/>
            <a:ext cx="3632688" cy="363268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58A0295-B896-4987-8196-7D806BA9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94" y="25765"/>
            <a:ext cx="3604708" cy="36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291732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DC Motor driver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1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</a:t>
            </a:r>
            <a:r>
              <a:rPr lang="da-DK" dirty="0" err="1"/>
              <a:t>Servo</a:t>
            </a:r>
            <a:r>
              <a:rPr lang="da-DK" dirty="0"/>
              <a:t>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35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Stepper </a:t>
            </a:r>
            <a:r>
              <a:rPr lang="da-DK" dirty="0" err="1"/>
              <a:t>Driving</a:t>
            </a:r>
            <a:r>
              <a:rPr lang="da-DK" dirty="0"/>
              <a:t>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5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LCD Printing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22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FAA5F-78E8-43C0-86CD-6C1BB624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DAC14-D542-480D-95DF-7B8B8B54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Vi lærte om </a:t>
            </a:r>
            <a:r>
              <a:rPr lang="da-DK" dirty="0" err="1"/>
              <a:t>microcontrollers</a:t>
            </a:r>
            <a:endParaRPr lang="da-DK" dirty="0"/>
          </a:p>
          <a:p>
            <a:pPr lvl="1"/>
            <a:r>
              <a:rPr lang="da-DK" dirty="0"/>
              <a:t>Og hvorfor Arduino var et godt board!</a:t>
            </a:r>
          </a:p>
          <a:p>
            <a:r>
              <a:rPr lang="da-DK" dirty="0"/>
              <a:t>Et grundlæggende Arduino-program indeholder: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Void</a:t>
            </a:r>
            <a:r>
              <a:rPr lang="da-DK" dirty="0"/>
              <a:t> loop()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AC8EB9C-65C4-49EE-AE4F-F1A89E1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3" y="618518"/>
            <a:ext cx="3587446" cy="27338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883A60D-0715-43BF-B392-FC6DFBEDB61F}"/>
              </a:ext>
            </a:extLst>
          </p:cNvPr>
          <p:cNvPicPr/>
          <p:nvPr/>
        </p:nvPicPr>
        <p:blipFill rotWithShape="1">
          <a:blip r:embed="rId3"/>
          <a:srcRect b="54776"/>
          <a:stretch/>
        </p:blipFill>
        <p:spPr>
          <a:xfrm>
            <a:off x="7566208" y="3504741"/>
            <a:ext cx="3481203" cy="1333072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94B5E7D-8909-4DE2-8AF6-D4F9758F8DF4}"/>
              </a:ext>
            </a:extLst>
          </p:cNvPr>
          <p:cNvPicPr/>
          <p:nvPr/>
        </p:nvPicPr>
        <p:blipFill rotWithShape="1">
          <a:blip r:embed="rId3"/>
          <a:srcRect t="44966"/>
          <a:stretch/>
        </p:blipFill>
        <p:spPr>
          <a:xfrm>
            <a:off x="7566208" y="4837813"/>
            <a:ext cx="3481203" cy="16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7361-443E-4D1F-91FF-2613F2D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7-Segment Display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9B8A31-543A-4275-A1B2-2F5C7300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838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0B414-B847-409F-B740-3FCEC3CB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3D2EC-E3DA-4FE7-B641-E938B813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Sidst lærte vi hvordan Arduino behandlede:</a:t>
            </a:r>
          </a:p>
          <a:p>
            <a:pPr lvl="1"/>
            <a:r>
              <a:rPr lang="da-DK" dirty="0"/>
              <a:t>Digitale signaler</a:t>
            </a:r>
          </a:p>
          <a:p>
            <a:pPr lvl="2"/>
            <a:r>
              <a:rPr lang="da-DK" dirty="0" err="1"/>
              <a:t>digitalRead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digitalWrite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Analoge Signaler</a:t>
            </a:r>
          </a:p>
          <a:p>
            <a:pPr lvl="2"/>
            <a:r>
              <a:rPr lang="da-DK" dirty="0" err="1"/>
              <a:t>analogRead</a:t>
            </a:r>
            <a:r>
              <a:rPr lang="da-DK" dirty="0"/>
              <a:t>()</a:t>
            </a:r>
          </a:p>
          <a:p>
            <a:pPr lvl="2"/>
            <a:r>
              <a:rPr lang="da-DK" dirty="0" err="1"/>
              <a:t>analogWrite</a:t>
            </a:r>
            <a:r>
              <a:rPr lang="da-DK" dirty="0"/>
              <a:t>()</a:t>
            </a:r>
          </a:p>
          <a:p>
            <a:r>
              <a:rPr lang="da-DK" dirty="0"/>
              <a:t>Vi lærte også at benytte nogle af Serial metoderne!</a:t>
            </a:r>
          </a:p>
          <a:p>
            <a:pPr lvl="1"/>
            <a:r>
              <a:rPr lang="da-DK" dirty="0" err="1"/>
              <a:t>Serial.begin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Serial.println</a:t>
            </a:r>
            <a:r>
              <a:rPr lang="da-DK" dirty="0"/>
              <a:t>()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AC63EB4-5281-4709-86F4-F60A22D2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66" y="1728317"/>
            <a:ext cx="5583963" cy="104234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CDF9478-B005-42F8-8B98-58DF141F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122927" y="2923056"/>
            <a:ext cx="3204039" cy="1553960"/>
          </a:xfrm>
          <a:prstGeom prst="rect">
            <a:avLst/>
          </a:prstGeom>
        </p:spPr>
      </p:pic>
      <p:pic>
        <p:nvPicPr>
          <p:cNvPr id="6" name="Picture 2" descr="Image result for class d pwm">
            <a:extLst>
              <a:ext uri="{FF2B5EF4-FFF2-40B4-BE49-F238E27FC236}">
                <a16:creationId xmlns:a16="http://schemas.microsoft.com/office/drawing/2014/main" id="{F87CFD16-644C-466C-A97D-A1D5B337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06" y="4604607"/>
            <a:ext cx="3604064" cy="16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371D9-9B92-47CD-93E1-2E4AE5B5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B701E7-C148-4DED-8D25-FF50ADA97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brugte </a:t>
            </a:r>
            <a:r>
              <a:rPr lang="da-DK" dirty="0" err="1"/>
              <a:t>LED’er</a:t>
            </a:r>
            <a:r>
              <a:rPr lang="da-DK" dirty="0"/>
              <a:t> som visuel feedback</a:t>
            </a:r>
          </a:p>
          <a:p>
            <a:r>
              <a:rPr lang="da-DK" dirty="0"/>
              <a:t>Trykknapper til digital input</a:t>
            </a:r>
          </a:p>
          <a:p>
            <a:r>
              <a:rPr lang="da-DK" dirty="0"/>
              <a:t>Potentiometre som analog input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F17D306-E358-4EAD-B3F8-59E0AFF37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8" t="9713" r="23950" b="79272"/>
          <a:stretch/>
        </p:blipFill>
        <p:spPr>
          <a:xfrm>
            <a:off x="7964664" y="1161591"/>
            <a:ext cx="2216550" cy="143292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B4C72C0-6E8C-4E6B-9D79-83675824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0" t="21072" r="14915" b="71872"/>
          <a:stretch/>
        </p:blipFill>
        <p:spPr>
          <a:xfrm>
            <a:off x="7639616" y="2881423"/>
            <a:ext cx="3068911" cy="103135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BF3F007-03D0-44BC-9457-DECABD377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47" t="33668" r="7385" b="58587"/>
          <a:stretch/>
        </p:blipFill>
        <p:spPr>
          <a:xfrm>
            <a:off x="7300733" y="4315047"/>
            <a:ext cx="374667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6329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8F60E9-425A-4DCC-A185-53BAB03D5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Motorer</a:t>
            </a:r>
          </a:p>
        </p:txBody>
      </p:sp>
    </p:spTree>
    <p:extLst>
      <p:ext uri="{BB962C8B-B14F-4D97-AF65-F5344CB8AC3E}">
        <p14:creationId xmlns:p14="http://schemas.microsoft.com/office/powerpoint/2010/main" val="27501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BC-12AD-46D3-B8C6-9F9CC137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DC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67FE00-CCC7-4CB8-943F-4FBA31B9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a-DK" dirty="0"/>
              <a:t>DC motorer er de simpleste motorer at drive</a:t>
            </a:r>
          </a:p>
          <a:p>
            <a:r>
              <a:rPr lang="da-DK" dirty="0"/>
              <a:t>Kræver blot en forsyningsstrøm</a:t>
            </a:r>
          </a:p>
          <a:p>
            <a:r>
              <a:rPr lang="da-DK" dirty="0"/>
              <a:t>Kan køre variabel hastighed vha. PWM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3C8EB2B-B467-49E6-8FB2-D3A554AB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7764413" y="2097088"/>
            <a:ext cx="3098911" cy="26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C88A2-826C-4360-9501-BD23508C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/>
              <a:t>Servo motorer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93F261-536D-4A68-9AB5-7B2EA59DA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82843" cy="3541714"/>
          </a:xfrm>
        </p:spPr>
        <p:txBody>
          <a:bodyPr/>
          <a:lstStyle/>
          <a:p>
            <a:r>
              <a:rPr lang="da-DK" dirty="0" err="1"/>
              <a:t>Servomotorer</a:t>
            </a:r>
            <a:r>
              <a:rPr lang="da-DK" dirty="0"/>
              <a:t> er gearede DC-motorer</a:t>
            </a:r>
          </a:p>
          <a:p>
            <a:r>
              <a:rPr lang="da-DK" dirty="0"/>
              <a:t>Deres rotation er koblet til et feedback kredsløb</a:t>
            </a:r>
          </a:p>
          <a:p>
            <a:r>
              <a:rPr lang="da-DK" dirty="0"/>
              <a:t>De indstiller sig til en given position</a:t>
            </a:r>
          </a:p>
          <a:p>
            <a:r>
              <a:rPr lang="da-DK" dirty="0"/>
              <a:t>Positionen afkodes fra PWM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B09C93B-5A2F-4D0F-AC39-50A637E1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5" y="2097088"/>
            <a:ext cx="3650169" cy="25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26F44-2732-4472-A47C-A0332573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Stepper motorer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2B7551-AAD5-4396-B756-243F1D588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37370" cy="3541714"/>
          </a:xfrm>
        </p:spPr>
        <p:txBody>
          <a:bodyPr/>
          <a:lstStyle/>
          <a:p>
            <a:r>
              <a:rPr lang="da-DK" dirty="0" err="1"/>
              <a:t>Steppermotorerne</a:t>
            </a:r>
            <a:r>
              <a:rPr lang="da-DK" dirty="0"/>
              <a:t> indeholder en række spoler</a:t>
            </a:r>
          </a:p>
          <a:p>
            <a:r>
              <a:rPr lang="da-DK" dirty="0"/>
              <a:t>Deres magnetisering vha. strøm bevæger motoren</a:t>
            </a:r>
          </a:p>
          <a:p>
            <a:r>
              <a:rPr lang="da-DK" dirty="0"/>
              <a:t>Vi kan styre dem præcist på denne måde</a:t>
            </a:r>
          </a:p>
          <a:p>
            <a:pPr lvl="1"/>
            <a:r>
              <a:rPr lang="da-DK" dirty="0"/>
              <a:t>Ved at skrive en sekvens af pulser til </a:t>
            </a:r>
            <a:r>
              <a:rPr lang="da-DK" dirty="0" err="1"/>
              <a:t>stepperen</a:t>
            </a:r>
            <a:endParaRPr lang="da-DK" dirty="0"/>
          </a:p>
          <a:p>
            <a:pPr lvl="1"/>
            <a:r>
              <a:rPr lang="da-DK" dirty="0"/>
              <a:t>Strømmen forstærkes gennem et driver print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3DE90CE-A5CC-4CAD-B50E-570BC9E4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89" y="971158"/>
            <a:ext cx="3682238" cy="2765770"/>
          </a:xfrm>
          <a:prstGeom prst="rect">
            <a:avLst/>
          </a:prstGeom>
        </p:spPr>
      </p:pic>
      <p:pic>
        <p:nvPicPr>
          <p:cNvPr id="1026" name="Picture 2" descr="https://cdn.instructables.com/FEO/P930/HMMF4Z5R/FEOP930HMMF4Z5R.MEDIUM.jpg">
            <a:extLst>
              <a:ext uri="{FF2B5EF4-FFF2-40B4-BE49-F238E27FC236}">
                <a16:creationId xmlns:a16="http://schemas.microsoft.com/office/drawing/2014/main" id="{D75B22A5-B805-4E55-9A8C-2AF163C79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9615965" y="2286065"/>
            <a:ext cx="2222757" cy="1782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ngineersgarage.com/sites/default/files/imagecache/Original/wysiwyg_imageupload/1/Stepper-Motor-Architecture_0.jpg">
            <a:extLst>
              <a:ext uri="{FF2B5EF4-FFF2-40B4-BE49-F238E27FC236}">
                <a16:creationId xmlns:a16="http://schemas.microsoft.com/office/drawing/2014/main" id="{563E14A3-C438-4DF3-8C54-88A64D2F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72" y="4262664"/>
            <a:ext cx="4972249" cy="20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8056</TotalTime>
  <Words>395</Words>
  <Application>Microsoft Office PowerPoint</Application>
  <PresentationFormat>Widescreen</PresentationFormat>
  <Paragraphs>93</Paragraphs>
  <Slides>21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Recap fra sidst</vt:lpstr>
      <vt:lpstr>Recap fra sidst</vt:lpstr>
      <vt:lpstr>Recap fra sidst</vt:lpstr>
      <vt:lpstr>Dagens Indhold</vt:lpstr>
      <vt:lpstr>Motorer</vt:lpstr>
      <vt:lpstr>DC motorer</vt:lpstr>
      <vt:lpstr>Servo motorer</vt:lpstr>
      <vt:lpstr>Stepper motorer</vt:lpstr>
      <vt:lpstr>Displays</vt:lpstr>
      <vt:lpstr>LCD Displays</vt:lpstr>
      <vt:lpstr>LCD Displays</vt:lpstr>
      <vt:lpstr>7-Segment Displays</vt:lpstr>
      <vt:lpstr>LED Matrix</vt:lpstr>
      <vt:lpstr>Programeksempler</vt:lpstr>
      <vt:lpstr>Eksempel 1: DC Motor driver</vt:lpstr>
      <vt:lpstr>Eksempel 2: Servo Driving  </vt:lpstr>
      <vt:lpstr>Eksempel 3: Stepper Driving  </vt:lpstr>
      <vt:lpstr>Eksempel 4: LCD Printing</vt:lpstr>
      <vt:lpstr>Eksempel 5: 7-Segment Display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75</cp:revision>
  <dcterms:created xsi:type="dcterms:W3CDTF">2017-09-14T14:53:56Z</dcterms:created>
  <dcterms:modified xsi:type="dcterms:W3CDTF">2017-10-09T16:20:20Z</dcterms:modified>
</cp:coreProperties>
</file>